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35A"/>
    <a:srgbClr val="D782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7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66865-467F-45DD-98D7-F7D244214780}" type="datetimeFigureOut">
              <a:rPr lang="es-CL" smtClean="0"/>
              <a:t>09-05-2022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21CFF-FA83-42E0-B828-7F1F61DD3B7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5828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b="0" dirty="0"/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7.1.1.1 – Direcciones IPv4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8054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7.1.2.2 – </a:t>
            </a:r>
            <a:r>
              <a:rPr lang="es-ES" b="0" dirty="0"/>
              <a:t>La máscara de subred (continuación)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8190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7.1.2.3 –</a:t>
            </a:r>
            <a:r>
              <a:rPr lang="es-ES" b="0" dirty="0"/>
              <a:t> AND lógico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3849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7.1.2.5 –</a:t>
            </a:r>
            <a:r>
              <a:rPr lang="es-ES" b="0" dirty="0"/>
              <a:t> La longitud de prefijo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2167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7.1.2.6 –</a:t>
            </a:r>
            <a:r>
              <a:rPr lang="es-ES" b="0" dirty="0"/>
              <a:t> Direcciones red, host y difusión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3322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4.2 – Medios de red</a:t>
            </a:r>
          </a:p>
          <a:p>
            <a:r>
              <a:rPr lang="es-ES"/>
              <a:t>4.2.4 – Medios inalámbricos</a:t>
            </a:r>
          </a:p>
          <a:p>
            <a:r>
              <a:rPr lang="es-ES"/>
              <a:t>4.2.4.2 –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</a:rPr>
              <a:t>Tipos de medios inalámbricos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0677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b="0" dirty="0"/>
              <a:t>7.1 – Direcciones de red IPv4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7.1.1.1 – Direcciones IPv4 (cont.)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2394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r>
              <a:rPr lang="es-ES" dirty="0">
                <a:latin typeface="Arial" charset="0"/>
              </a:rPr>
              <a:t>7.1.1.3 – </a:t>
            </a:r>
            <a:r>
              <a:rPr lang="es-ES" b="0" dirty="0"/>
              <a:t>Notación de posición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887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r>
              <a:rPr lang="es-ES" dirty="0">
                <a:latin typeface="Arial" charset="0"/>
              </a:rPr>
              <a:t>7.1.1.3 – </a:t>
            </a:r>
            <a:r>
              <a:rPr lang="es-ES" b="0" dirty="0"/>
              <a:t>Notación de posición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3082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r>
              <a:rPr lang="es-ES" dirty="0">
                <a:latin typeface="Arial" charset="0"/>
              </a:rPr>
              <a:t>7.1.1.4 – Conversión de sistema binario a decimal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337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r>
              <a:rPr lang="es-ES" dirty="0">
                <a:latin typeface="Arial" charset="0"/>
              </a:rPr>
              <a:t>7.1.1.6 – </a:t>
            </a:r>
            <a:r>
              <a:rPr lang="es-ES" b="0" dirty="0"/>
              <a:t>Conversión de sistema decimal a binario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2594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7.1.1 – Conversión entre notación binaria y decimal</a:t>
            </a:r>
          </a:p>
          <a:p>
            <a:r>
              <a:rPr lang="es-ES" dirty="0">
                <a:latin typeface="Arial" charset="0"/>
              </a:rPr>
              <a:t>7.1.1.7 – </a:t>
            </a:r>
            <a:r>
              <a:rPr lang="es-ES" b="0" dirty="0"/>
              <a:t>Ejemplos de conversión de sistema decimal a binario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3562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7.1.2.1 – </a:t>
            </a:r>
            <a:r>
              <a:rPr lang="es-ES" b="0" dirty="0"/>
              <a:t>Porciones de red y de host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42106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7.1 – Direcciones de red 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7.1.2 – Estructura de una dirección IPv4</a:t>
            </a:r>
          </a:p>
          <a:p>
            <a:r>
              <a:rPr lang="es-ES" dirty="0">
                <a:latin typeface="Arial" charset="0"/>
              </a:rPr>
              <a:t>7.1.2.2 – </a:t>
            </a:r>
            <a:r>
              <a:rPr lang="es-ES" b="0" dirty="0"/>
              <a:t>La máscara de subred</a:t>
            </a:r>
            <a:endParaRPr lang="es-E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</p:spPr>
        <p:txBody>
          <a:bodyPr/>
          <a:lstStyle/>
          <a:p>
            <a:fld id="{5641018C-6CAF-B84E-B92C-ECB119457FBA}" type="slidenum">
              <a:rPr lang="en-U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484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4201"/>
            <a:ext cx="7772400" cy="2202410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39373A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31424"/>
            <a:ext cx="6858000" cy="1126375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F821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F69E-D8AC-4E82-98A1-33420614B5F3}" type="datetimeFigureOut">
              <a:rPr lang="es-CL" smtClean="0"/>
              <a:t>09-05-2022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E54F8-14FE-4AF6-AE3F-35750E472D33}" type="slidenum">
              <a:rPr lang="es-CL" smtClean="0"/>
              <a:t>‹Nº›</a:t>
            </a:fld>
            <a:endParaRPr lang="es-CL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E0E9EC-FA0D-4C2C-8007-1B7D2D3E99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3903" y="662885"/>
            <a:ext cx="4896194" cy="111650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A31787C-1426-42EC-8C97-7776E86799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4556" y="5935429"/>
            <a:ext cx="2734888" cy="25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89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6933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502131"/>
            <a:ext cx="7886700" cy="367483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8B5DB88-8018-4D9C-8CEE-1670C7492B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2531" y="374299"/>
            <a:ext cx="2812819" cy="64142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ECB5A7D-7B29-424D-A4B3-86F43DC739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650" y="6350697"/>
            <a:ext cx="2239241" cy="21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342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F821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F69E-D8AC-4E82-98A1-33420614B5F3}" type="datetimeFigureOut">
              <a:rPr lang="es-CL" smtClean="0"/>
              <a:t>09-05-2022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E54F8-14FE-4AF6-AE3F-35750E472D33}" type="slidenum">
              <a:rPr lang="es-CL" smtClean="0"/>
              <a:t>‹Nº›</a:t>
            </a:fld>
            <a:endParaRPr lang="es-CL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81DB6FF-0214-4230-924C-03AF447CF8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1664" y="666268"/>
            <a:ext cx="3991148" cy="91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67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289E3552-2402-4E7F-B1D0-F9C07C456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6933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DB5BC1F-BAD7-4E43-B4C6-2B008DE8FB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2531" y="374299"/>
            <a:ext cx="2812819" cy="6414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B02BF54-0494-4472-8B41-C5418AB229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650" y="6350697"/>
            <a:ext cx="2239241" cy="21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9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F69E-D8AC-4E82-98A1-33420614B5F3}" type="datetimeFigureOut">
              <a:rPr lang="es-CL" smtClean="0"/>
              <a:t>09-05-2022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E54F8-14FE-4AF6-AE3F-35750E472D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53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6605684"/>
            <a:ext cx="676910" cy="252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1065260"/>
            <a:ext cx="8853286" cy="55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55191"/>
            <a:ext cx="9144000" cy="101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379415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39373A"/>
                </a:solidFill>
              </a:defRPr>
            </a:lvl1pPr>
          </a:lstStyle>
          <a:p>
            <a:fld id="{E8EAF69E-D8AC-4E82-98A1-33420614B5F3}" type="datetimeFigureOut">
              <a:rPr lang="es-CL" smtClean="0"/>
              <a:pPr/>
              <a:t>09-05-2022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39373A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9373A"/>
                </a:solidFill>
              </a:defRPr>
            </a:lvl1pPr>
          </a:lstStyle>
          <a:p>
            <a:fld id="{879E54F8-14FE-4AF6-AE3F-35750E472D33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11415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rgbClr val="39373A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39373A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39373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39373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9373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9373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s-CL" dirty="0"/>
              <a:t>Comunicación de Datos y Redes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04207" y="4177739"/>
            <a:ext cx="7135586" cy="1655762"/>
          </a:xfrm>
        </p:spPr>
        <p:txBody>
          <a:bodyPr/>
          <a:lstStyle/>
          <a:p>
            <a:r>
              <a:rPr lang="es-CL" dirty="0"/>
              <a:t>Docente: Hector Salazar Robinson</a:t>
            </a:r>
          </a:p>
          <a:p>
            <a:r>
              <a:rPr lang="es-CL" dirty="0"/>
              <a:t>Facultad de Ciencias Empresariales</a:t>
            </a:r>
          </a:p>
          <a:p>
            <a:r>
              <a:rPr lang="es-CL" dirty="0"/>
              <a:t>hsalazar@ubiobio.cl</a:t>
            </a:r>
          </a:p>
        </p:txBody>
      </p:sp>
    </p:spTree>
    <p:extLst>
      <p:ext uri="{BB962C8B-B14F-4D97-AF65-F5344CB8AC3E}">
        <p14:creationId xmlns:p14="http://schemas.microsoft.com/office/powerpoint/2010/main" val="753888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79028" y="1656194"/>
            <a:ext cx="4483473" cy="2146742"/>
          </a:xfrm>
        </p:spPr>
        <p:txBody>
          <a:bodyPr wrap="square">
            <a:spAutoFit/>
          </a:bodyPr>
          <a:lstStyle/>
          <a:p>
            <a:r>
              <a:rPr lang="es-ES" sz="1800" dirty="0"/>
              <a:t>En un host, se deben configurar tres direcciones IPv4:</a:t>
            </a:r>
          </a:p>
          <a:p>
            <a:pPr lvl="1"/>
            <a:r>
              <a:rPr lang="es-ES" sz="1600" dirty="0"/>
              <a:t>dirección IPv4 única del host;</a:t>
            </a:r>
          </a:p>
          <a:p>
            <a:pPr lvl="1"/>
            <a:r>
              <a:rPr lang="es-ES" sz="1600" dirty="0"/>
              <a:t>máscara de subred: identifica la porción de red/host de la dirección IPv4;</a:t>
            </a:r>
          </a:p>
          <a:p>
            <a:pPr lvl="1"/>
            <a:r>
              <a:rPr lang="es-ES" sz="1600" dirty="0"/>
              <a:t>gateway predeterminado: dirección IP de la interfaz de router local.</a:t>
            </a:r>
            <a:endParaRPr lang="es-ES" sz="13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 IPv4</a:t>
            </a:r>
            <a:br/>
            <a:r>
              <a:rPr lang="es-ES"/>
              <a:t>La máscara de subred</a:t>
            </a:r>
            <a:endParaRPr lang="es-ES" dirty="0"/>
          </a:p>
        </p:txBody>
      </p:sp>
      <p:pic>
        <p:nvPicPr>
          <p:cNvPr id="5" name="Picture 4" descr="Introduction to Networks - Mozilla Firefox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85080" y="1553910"/>
            <a:ext cx="3345316" cy="394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3106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5359" y="1674553"/>
            <a:ext cx="8184603" cy="984885"/>
          </a:xfrm>
        </p:spPr>
        <p:txBody>
          <a:bodyPr>
            <a:spAutoFit/>
          </a:bodyPr>
          <a:lstStyle/>
          <a:p>
            <a:r>
              <a:rPr lang="es-ES" sz="1600" dirty="0"/>
              <a:t>La dirección IPv4 es comparada con la máscara de subred bit por bit, de izquierda a derecha. </a:t>
            </a:r>
          </a:p>
          <a:p>
            <a:r>
              <a:rPr lang="es-ES" sz="1600" dirty="0"/>
              <a:t>Un 1 en la máscara de subred indica que el bit correspondiente en la dirección IPv4 es un bit de red.</a:t>
            </a:r>
            <a:endParaRPr lang="es-E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 IPv4</a:t>
            </a:r>
            <a:br/>
            <a:r>
              <a:rPr lang="es-ES"/>
              <a:t>La máscara de subred (continuación)</a:t>
            </a:r>
            <a:endParaRPr lang="es-ES" dirty="0"/>
          </a:p>
        </p:txBody>
      </p:sp>
      <p:pic>
        <p:nvPicPr>
          <p:cNvPr id="4" name="Picture 3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766" y="2847452"/>
            <a:ext cx="5912377" cy="272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1517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ntroduction to Networks - Mozilla Firefox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64994" y="1656195"/>
            <a:ext cx="4553936" cy="2698967"/>
          </a:xfrm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 IPv4</a:t>
            </a:r>
            <a:br/>
            <a:r>
              <a:rPr lang="es-ES"/>
              <a:t>AND lógico</a:t>
            </a:r>
          </a:p>
        </p:txBody>
      </p:sp>
      <p:pic>
        <p:nvPicPr>
          <p:cNvPr id="3" name="Picture 2" descr="Introduction to Networks - Mozilla Firefo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279" y="3933957"/>
            <a:ext cx="1707480" cy="1328039"/>
          </a:xfrm>
          <a:prstGeom prst="rect">
            <a:avLst/>
          </a:prstGeom>
        </p:spPr>
      </p:pic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54335" y="1656194"/>
            <a:ext cx="3907818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  <a:spAutoFit/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800" dirty="0"/>
              <a:t>El AND lógico es una de las tres operaciones binarias básicas que se utilizan en la lógica digital.</a:t>
            </a:r>
          </a:p>
          <a:p>
            <a:r>
              <a:rPr lang="es-ES" sz="1800" dirty="0"/>
              <a:t>Se utiliza para determinar la dirección de red.</a:t>
            </a:r>
          </a:p>
          <a:p>
            <a:r>
              <a:rPr lang="es-ES" sz="1800" dirty="0"/>
              <a:t>El AND lógico de dos bits arroja los resultados siguientes:</a:t>
            </a:r>
            <a:endParaRPr lang="es-ES" altLang="en-US" sz="1650" b="1" dirty="0"/>
          </a:p>
        </p:txBody>
      </p:sp>
    </p:spTree>
    <p:extLst>
      <p:ext uri="{BB962C8B-B14F-4D97-AF65-F5344CB8AC3E}">
        <p14:creationId xmlns:p14="http://schemas.microsoft.com/office/powerpoint/2010/main" val="133523270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ntroduction to Networks - Mozilla Firefox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2455" y="1774950"/>
            <a:ext cx="5352222" cy="2739901"/>
          </a:xfrm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 IPv4</a:t>
            </a:r>
            <a:br/>
            <a:r>
              <a:rPr lang="es-ES"/>
              <a:t>La longitud de prefijo</a:t>
            </a:r>
            <a:endParaRPr lang="es-E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5617029" y="1481988"/>
            <a:ext cx="2949922" cy="31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  <a:spAutoFit/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800" dirty="0"/>
              <a:t>La longitud de prefijo:</a:t>
            </a:r>
          </a:p>
          <a:p>
            <a:pPr lvl="1"/>
            <a:r>
              <a:rPr lang="es-ES" sz="1600" dirty="0"/>
              <a:t>Es un método más simple para expresar la máscara de subred.</a:t>
            </a:r>
          </a:p>
          <a:p>
            <a:pPr lvl="1"/>
            <a:r>
              <a:rPr lang="es-ES" sz="1600" dirty="0"/>
              <a:t>Es igual a la cantidad de bits de la máscara de subred con el valor 1.</a:t>
            </a:r>
          </a:p>
          <a:p>
            <a:pPr lvl="1"/>
            <a:r>
              <a:rPr lang="es-ES" sz="1600" dirty="0"/>
              <a:t>Se escribe mediante la notación de barra diagonal (/) seguida de la cantidad de bits de red.</a:t>
            </a:r>
            <a:endParaRPr lang="es-ES" altLang="en-US" sz="1650" b="1" dirty="0"/>
          </a:p>
        </p:txBody>
      </p:sp>
    </p:spTree>
    <p:extLst>
      <p:ext uri="{BB962C8B-B14F-4D97-AF65-F5344CB8AC3E}">
        <p14:creationId xmlns:p14="http://schemas.microsoft.com/office/powerpoint/2010/main" val="144606469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Introduction to Networks - Mozilla Firefox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8134" y="1657386"/>
            <a:ext cx="3716978" cy="3747345"/>
          </a:xfrm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 IPv4</a:t>
            </a:r>
            <a:br/>
            <a:r>
              <a:rPr lang="es-ES"/>
              <a:t>Direcciones de red, host y difusión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453245" y="1774949"/>
            <a:ext cx="4524500" cy="360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  <a:spAutoFit/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800" dirty="0"/>
              <a:t>Tipos de direcciones en la red 192.168.10.0/24</a:t>
            </a:r>
          </a:p>
          <a:p>
            <a:pPr lvl="1"/>
            <a:r>
              <a:rPr lang="es-ES" sz="1700" dirty="0"/>
              <a:t>Dirección de red: la porción de host se compone de todos ceros (.00000000)</a:t>
            </a:r>
          </a:p>
          <a:p>
            <a:pPr lvl="1"/>
            <a:r>
              <a:rPr lang="es-ES" sz="1700" dirty="0"/>
              <a:t>Primera dirección de host: la porción de host se compone de todos ceros y termina con un uno (.00000001)</a:t>
            </a:r>
          </a:p>
          <a:p>
            <a:pPr lvl="1"/>
            <a:r>
              <a:rPr lang="es-ES" sz="1700" dirty="0"/>
              <a:t>Última dirección de host: la porción de host se compone de todos unos y termina con un cero (.11111110)</a:t>
            </a:r>
          </a:p>
          <a:p>
            <a:pPr lvl="1"/>
            <a:r>
              <a:rPr lang="es-ES" sz="1700" dirty="0"/>
              <a:t>Dirección de difusión: la porción de host se compone de todos unos (.11111111)</a:t>
            </a:r>
            <a:endParaRPr lang="es-ES" altLang="en-US" sz="1650" b="1" dirty="0"/>
          </a:p>
        </p:txBody>
      </p:sp>
    </p:spTree>
    <p:extLst>
      <p:ext uri="{BB962C8B-B14F-4D97-AF65-F5344CB8AC3E}">
        <p14:creationId xmlns:p14="http://schemas.microsoft.com/office/powerpoint/2010/main" val="370615673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1"/>
          <p:cNvSpPr>
            <a:spLocks noGrp="1"/>
          </p:cNvSpPr>
          <p:nvPr>
            <p:ph idx="1"/>
          </p:nvPr>
        </p:nvSpPr>
        <p:spPr>
          <a:xfrm>
            <a:off x="99677" y="745660"/>
            <a:ext cx="8334110" cy="5540425"/>
          </a:xfrm>
        </p:spPr>
        <p:txBody>
          <a:bodyPr>
            <a:normAutofit/>
          </a:bodyPr>
          <a:lstStyle/>
          <a:p>
            <a:r>
              <a:rPr lang="es-CL" dirty="0"/>
              <a:t>Taller n°5: Conversión de sistemas numéricos</a:t>
            </a:r>
            <a:r>
              <a:rPr lang="es-ES" dirty="0"/>
              <a:t> </a:t>
            </a:r>
          </a:p>
          <a:p>
            <a:r>
              <a:rPr lang="es-CL" dirty="0"/>
              <a:t>Desde la plataforma </a:t>
            </a:r>
            <a:r>
              <a:rPr lang="es-CL" dirty="0" err="1"/>
              <a:t>moodle</a:t>
            </a:r>
            <a:r>
              <a:rPr lang="es-CL" dirty="0"/>
              <a:t>, descargue el documento </a:t>
            </a:r>
            <a:r>
              <a:rPr lang="es-E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Guía de conversión sistemas numéricos.docx </a:t>
            </a:r>
            <a:r>
              <a:rPr lang="es-ES" dirty="0"/>
              <a:t>y resuelva los ejercicios entregados ahí.</a:t>
            </a:r>
            <a:endParaRPr lang="es-CL" i="1" dirty="0"/>
          </a:p>
          <a:p>
            <a:pPr lvl="1"/>
            <a:r>
              <a:rPr lang="es-CL" dirty="0"/>
              <a:t>La guía resuelta en su totalidad deberá ser enviada por email el día </a:t>
            </a:r>
            <a:r>
              <a:rPr lang="es-CL"/>
              <a:t>viernes 13 </a:t>
            </a:r>
            <a:r>
              <a:rPr lang="es-CL" dirty="0"/>
              <a:t>de mayo de 2022 antes de las 23:59 horas (hora de Gmail).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Direccionamiento IP v4</a:t>
            </a:r>
            <a:endParaRPr lang="es-E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7010600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" y="972614"/>
            <a:ext cx="8853286" cy="1777410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dirty="0"/>
              <a:t>Direcciones IPv4</a:t>
            </a:r>
          </a:p>
          <a:p>
            <a:r>
              <a:rPr lang="es-ES" sz="2000" dirty="0"/>
              <a:t>El sistema numérico binario consta de los números 0 y 1, denominados bits.</a:t>
            </a:r>
          </a:p>
          <a:p>
            <a:pPr lvl="1"/>
            <a:r>
              <a:rPr lang="es-ES" sz="2000" dirty="0"/>
              <a:t>Las direcciones IPv4 se expresan en 32 bits binarios divididos en 4 octetos de 8 bits.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1600" dirty="0"/>
              <a:t>Capa de Red</a:t>
            </a:r>
            <a:br>
              <a:rPr sz="1600" dirty="0"/>
            </a:br>
            <a:r>
              <a:rPr lang="es-ES" dirty="0"/>
              <a:t>Conversión entre notación binaria y decimal</a:t>
            </a:r>
          </a:p>
        </p:txBody>
      </p:sp>
      <p:pic>
        <p:nvPicPr>
          <p:cNvPr id="4" name="Picture 3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008" y="2964319"/>
            <a:ext cx="4979467" cy="305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513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1656195"/>
            <a:ext cx="8853286" cy="400110"/>
          </a:xfrm>
        </p:spPr>
        <p:txBody>
          <a:bodyPr>
            <a:spAutoFit/>
          </a:bodyPr>
          <a:lstStyle/>
          <a:p>
            <a:r>
              <a:rPr lang="es-ES" sz="2000" dirty="0"/>
              <a:t>En general, las direcciones IPv4 se expresan en notación decimal punteada.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Direcciones IPv4 (continuación)</a:t>
            </a:r>
            <a:endParaRPr lang="es-ES" altLang="en-US" dirty="0"/>
          </a:p>
        </p:txBody>
      </p:sp>
      <p:pic>
        <p:nvPicPr>
          <p:cNvPr id="3" name="Picture 2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539" y="2297168"/>
            <a:ext cx="5444339" cy="315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772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8166" y="1656195"/>
            <a:ext cx="3620173" cy="3354765"/>
          </a:xfrm>
        </p:spPr>
        <p:txBody>
          <a:bodyPr>
            <a:spAutoFit/>
          </a:bodyPr>
          <a:lstStyle/>
          <a:p>
            <a:r>
              <a:rPr lang="es-ES" sz="1400" dirty="0"/>
              <a:t>La primera fila identifica la base numérica o la base. El número decimal es 10. El binario se basa en 2; por lo tanto, la raíz será 2.</a:t>
            </a:r>
          </a:p>
          <a:p>
            <a:r>
              <a:rPr lang="es-ES" sz="1400" dirty="0"/>
              <a:t>En la segunda fila, se expresa la posición de los números a partir de 0. A su vez, estos números representan el valor exponencial que se usa para calcular el valor de posición (cuarta fila).</a:t>
            </a:r>
          </a:p>
          <a:p>
            <a:r>
              <a:rPr lang="es-ES" sz="1400" dirty="0"/>
              <a:t>La tercera fila calcula el valor de posición al aumentar la base con el valor exponencial de la posición. Nota: n^0 es siempre = 1.</a:t>
            </a:r>
          </a:p>
          <a:p>
            <a:r>
              <a:rPr lang="es-ES" sz="1400" dirty="0"/>
              <a:t>El valor de posición se enumera en la cuarta fila.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500" dirty="0"/>
              <a:t>Conversión entre notación binaria y decimal</a:t>
            </a:r>
            <a:br>
              <a:rPr sz="1500" dirty="0"/>
            </a:br>
            <a:r>
              <a:rPr lang="es-ES" dirty="0"/>
              <a:t>Notación de posición</a:t>
            </a:r>
            <a:endParaRPr lang="es-ES" altLang="en-US" dirty="0"/>
          </a:p>
        </p:txBody>
      </p:sp>
      <p:pic>
        <p:nvPicPr>
          <p:cNvPr id="4" name="Picture 3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123" y="1148803"/>
            <a:ext cx="4848986" cy="2287945"/>
          </a:xfrm>
          <a:prstGeom prst="rect">
            <a:avLst/>
          </a:prstGeom>
        </p:spPr>
      </p:pic>
      <p:pic>
        <p:nvPicPr>
          <p:cNvPr id="7" name="Picture 6" descr="Introduction to Networks - Mozilla Firefo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3424" y="4127805"/>
            <a:ext cx="4526998" cy="12027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350775" y="3727845"/>
            <a:ext cx="39522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600" dirty="0"/>
              <a:t>Aplicación de la notación de posición decimal</a:t>
            </a:r>
          </a:p>
        </p:txBody>
      </p:sp>
    </p:spTree>
    <p:extLst>
      <p:ext uri="{BB962C8B-B14F-4D97-AF65-F5344CB8AC3E}">
        <p14:creationId xmlns:p14="http://schemas.microsoft.com/office/powerpoint/2010/main" val="139220180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Introduction to Networks - Mozilla Firefox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3681" y="1729381"/>
            <a:ext cx="4672149" cy="2136358"/>
          </a:xfrm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Conversión entre notación binaria y decimal</a:t>
            </a:r>
            <a:br>
              <a:rPr sz="1600" dirty="0"/>
            </a:br>
            <a:r>
              <a:rPr lang="es-ES" dirty="0"/>
              <a:t>Notación de posición (continuación)</a:t>
            </a:r>
            <a:endParaRPr lang="es-ES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345457" y="4050405"/>
            <a:ext cx="4701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dirty="0"/>
              <a:t>Aplicación de la notación de posición binaria.</a:t>
            </a:r>
          </a:p>
        </p:txBody>
      </p:sp>
      <p:pic>
        <p:nvPicPr>
          <p:cNvPr id="6" name="Picture 5" descr="Introduction to Networks - Mozilla Firefo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797" y="4419737"/>
            <a:ext cx="5005703" cy="139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0377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01332" y="1656194"/>
            <a:ext cx="8114700" cy="523220"/>
          </a:xfrm>
        </p:spPr>
        <p:txBody>
          <a:bodyPr wrap="square">
            <a:spAutoFit/>
          </a:bodyPr>
          <a:lstStyle/>
          <a:p>
            <a:r>
              <a:rPr lang="es-ES" sz="1400" dirty="0"/>
              <a:t>Para convertir una dirección IPv4 binara a decimal, escriba el número binario de 8 bits de cada octeto debajo del valor de posición de la fila 1 y luego calcule para obtener el decimal.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Conversión entre notación binaria y decimal</a:t>
            </a:r>
            <a:br>
              <a:rPr sz="1600" dirty="0"/>
            </a:br>
            <a:r>
              <a:rPr lang="es-ES" dirty="0"/>
              <a:t>Conversiones de sistema binario a decimal</a:t>
            </a:r>
          </a:p>
        </p:txBody>
      </p:sp>
      <p:pic>
        <p:nvPicPr>
          <p:cNvPr id="2" name="Picture 1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699" y="2413745"/>
            <a:ext cx="5565064" cy="310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6324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01331" y="1656194"/>
            <a:ext cx="3483269" cy="3200876"/>
          </a:xfrm>
        </p:spPr>
        <p:txBody>
          <a:bodyPr wrap="square">
            <a:spAutoFit/>
          </a:bodyPr>
          <a:lstStyle/>
          <a:p>
            <a:r>
              <a:rPr lang="es-ES" sz="1400" dirty="0"/>
              <a:t>Para convertir una dirección IPv4 decimal a binario, utilice la tabla de posición, pero antes compruebe si el número es mayor a 128 bits. Si no lo es, un 0 se coloca en esta posición. Si lo es, un 1 se coloca en esta posición.</a:t>
            </a:r>
          </a:p>
          <a:p>
            <a:r>
              <a:rPr lang="es-ES" sz="1400" dirty="0"/>
              <a:t>Del número original, se resta 128 y el resto se comprueba con la siguiente posición (64). Si es inferior a 64, un 0 se coloca en esta posición. Si es mayor, un 1 se coloca en esta posición y se resta 64.</a:t>
            </a:r>
          </a:p>
          <a:p>
            <a:r>
              <a:rPr lang="es-ES" sz="1400" dirty="0"/>
              <a:t>El proceso se repite hasta que se han ingresado todos los valores de posición.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Conversión entre notación binaria y decimal</a:t>
            </a:r>
            <a:br>
              <a:rPr sz="1600" dirty="0"/>
            </a:br>
            <a:r>
              <a:rPr lang="es-ES" dirty="0"/>
              <a:t>Conversión de sistema decimal a binario</a:t>
            </a:r>
          </a:p>
        </p:txBody>
      </p:sp>
      <p:pic>
        <p:nvPicPr>
          <p:cNvPr id="3" name="Picture 2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994" y="1719257"/>
            <a:ext cx="4793380" cy="31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0569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Conversión entre notación binaria y decimal</a:t>
            </a:r>
            <a:br>
              <a:rPr sz="1600" dirty="0"/>
            </a:br>
            <a:r>
              <a:rPr lang="es-ES" dirty="0"/>
              <a:t>Ejemplos de conversión de sistema decimal a binario</a:t>
            </a:r>
          </a:p>
        </p:txBody>
      </p:sp>
      <p:pic>
        <p:nvPicPr>
          <p:cNvPr id="2" name="Picture 1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02" y="1656194"/>
            <a:ext cx="3077842" cy="1910802"/>
          </a:xfrm>
          <a:prstGeom prst="rect">
            <a:avLst/>
          </a:prstGeom>
        </p:spPr>
      </p:pic>
      <p:pic>
        <p:nvPicPr>
          <p:cNvPr id="4" name="Picture 3" descr="Introduction to Networks - Mozilla Firefo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3044" y="1655066"/>
            <a:ext cx="3081475" cy="1913058"/>
          </a:xfrm>
          <a:prstGeom prst="rect">
            <a:avLst/>
          </a:prstGeom>
        </p:spPr>
      </p:pic>
      <p:pic>
        <p:nvPicPr>
          <p:cNvPr id="5" name="Picture 4" descr="Introduction to Networks - Mozilla Firefox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251" y="3691484"/>
            <a:ext cx="3086428" cy="1960790"/>
          </a:xfrm>
          <a:prstGeom prst="rect">
            <a:avLst/>
          </a:prstGeom>
        </p:spPr>
      </p:pic>
      <p:pic>
        <p:nvPicPr>
          <p:cNvPr id="6" name="Picture 5" descr="Introduction to Networks - Mozilla Firefox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6620" y="3691485"/>
            <a:ext cx="3156317" cy="186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7376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967" y="1656194"/>
            <a:ext cx="3434575" cy="3677930"/>
          </a:xfrm>
        </p:spPr>
        <p:txBody>
          <a:bodyPr>
            <a:spAutoFit/>
          </a:bodyPr>
          <a:lstStyle/>
          <a:p>
            <a:r>
              <a:rPr lang="es-ES" sz="1600" dirty="0"/>
              <a:t>Una dirección IPv4 es jerárquica.</a:t>
            </a:r>
          </a:p>
          <a:p>
            <a:pPr lvl="1"/>
            <a:r>
              <a:rPr lang="es-ES" dirty="0"/>
              <a:t>Consta de una porción de red y una porción de host.</a:t>
            </a:r>
          </a:p>
          <a:p>
            <a:r>
              <a:rPr lang="es-ES" sz="1600" dirty="0"/>
              <a:t>La porción de red de todos los dispositivos en la misma red debe ser idéntica.</a:t>
            </a:r>
          </a:p>
          <a:p>
            <a:r>
              <a:rPr lang="es-ES" sz="1600" dirty="0"/>
              <a:t>La máscara de subred permite a los dispositivos identificar la porción de red y la porción de host.</a:t>
            </a:r>
            <a:endParaRPr lang="es-E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Estructura de una dirección IPv4</a:t>
            </a:r>
            <a:br>
              <a:rPr lang="es-ES" dirty="0"/>
            </a:br>
            <a:r>
              <a:rPr lang="es-ES" dirty="0"/>
              <a:t>Porciones de red y de host</a:t>
            </a:r>
          </a:p>
        </p:txBody>
      </p:sp>
      <p:pic>
        <p:nvPicPr>
          <p:cNvPr id="2" name="Picture 1" descr="Introduction to Networks - Mozilla Firefo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887" y="2042714"/>
            <a:ext cx="4864593" cy="178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09768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blanco-4-3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blanco-4-3</Template>
  <TotalTime>2696</TotalTime>
  <Words>1185</Words>
  <Application>Microsoft Office PowerPoint</Application>
  <PresentationFormat>Presentación en pantalla (4:3)</PresentationFormat>
  <Paragraphs>113</Paragraphs>
  <Slides>15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ＭＳ Ｐゴシック</vt:lpstr>
      <vt:lpstr>Arial</vt:lpstr>
      <vt:lpstr>Calibri</vt:lpstr>
      <vt:lpstr>Calibri Light</vt:lpstr>
      <vt:lpstr>CiscoSans</vt:lpstr>
      <vt:lpstr>Times New Roman</vt:lpstr>
      <vt:lpstr>Wingdings</vt:lpstr>
      <vt:lpstr>blanco-4-3</vt:lpstr>
      <vt:lpstr>Comunicación de Datos y Redes</vt:lpstr>
      <vt:lpstr>Capa de Red Conversión entre notación binaria y decimal</vt:lpstr>
      <vt:lpstr>Direcciones IPv4 (continuación)</vt:lpstr>
      <vt:lpstr>Conversión entre notación binaria y decimal Notación de posición</vt:lpstr>
      <vt:lpstr>Conversión entre notación binaria y decimal Notación de posición (continuación)</vt:lpstr>
      <vt:lpstr>Conversión entre notación binaria y decimal Conversiones de sistema binario a decimal</vt:lpstr>
      <vt:lpstr>Conversión entre notación binaria y decimal Conversión de sistema decimal a binario</vt:lpstr>
      <vt:lpstr>Conversión entre notación binaria y decimal Ejemplos de conversión de sistema decimal a binario</vt:lpstr>
      <vt:lpstr>Estructura de una dirección IPv4 Porciones de red y de host</vt:lpstr>
      <vt:lpstr>Estructura de una dirección IPv4 La máscara de subred</vt:lpstr>
      <vt:lpstr>Estructura de una dirección IPv4 La máscara de subred (continuación)</vt:lpstr>
      <vt:lpstr>Estructura de una dirección IPv4 AND lógico</vt:lpstr>
      <vt:lpstr>Estructura de una dirección IPv4 La longitud de prefijo</vt:lpstr>
      <vt:lpstr>Estructura de una dirección IPv4 Direcciones de red, host y difusión</vt:lpstr>
      <vt:lpstr>Direccionamiento IP v4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soporte</dc:creator>
  <cp:lastModifiedBy>ubb</cp:lastModifiedBy>
  <cp:revision>54</cp:revision>
  <dcterms:created xsi:type="dcterms:W3CDTF">2019-01-07T13:36:58Z</dcterms:created>
  <dcterms:modified xsi:type="dcterms:W3CDTF">2022-05-09T13:55:31Z</dcterms:modified>
</cp:coreProperties>
</file>

<file path=docProps/thumbnail.jpeg>
</file>